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05295" y="-2743200"/>
            <a:ext cx="9144000" cy="9144000"/>
          </a:xfrm>
          <a:prstGeom prst="ellipse">
            <a:avLst/>
          </a:prstGeom>
          <a:solidFill>
            <a:srgbClr val="B4FF39">
              <a:alpha val="12000"/>
            </a:srgbClr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743200" y="2286000"/>
            <a:ext cx="8229600" cy="8229600"/>
          </a:xfrm>
          <a:prstGeom prst="ellipse">
            <a:avLst/>
          </a:prstGeom>
          <a:solidFill>
            <a:srgbClr val="39F0FF">
              <a:alpha val="8000"/>
            </a:srgbClr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713232"/>
            <a:ext cx="137160" cy="137160"/>
          </a:xfrm>
          <a:prstGeom prst="ellipse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548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hackmania.cz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03120"/>
            <a:ext cx="108200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spc="-200" kern="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108200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i="1" spc="-2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vaše firma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685800" y="4617720"/>
            <a:ext cx="10820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Partnerství s největší českou hackathon komunitou.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85800" y="5760720"/>
            <a:ext cx="1280160" cy="36576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5897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Deck ·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PROBLÉM &amp; PŘÍLEŽITOST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hledáte příští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tým juniorek?</a:t>
            </a:r>
            <a:endParaRPr lang="en-US" sz="5600" dirty="0"/>
          </a:p>
        </p:txBody>
      </p:sp>
      <p:sp>
        <p:nvSpPr>
          <p:cNvPr id="5" name="Shape 3"/>
          <p:cNvSpPr/>
          <p:nvPr/>
        </p:nvSpPr>
        <p:spPr>
          <a:xfrm>
            <a:off x="548640" y="3291840"/>
            <a:ext cx="2651760" cy="14173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3429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80 %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77240" y="4114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recruiterů říká, že junior talent je nejdražší najmout.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429000" y="3291840"/>
            <a:ext cx="2651760" cy="14173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0" y="3429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2–3 %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657600" y="4114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typický conversion rate na uni kariérních veletrzích.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291840"/>
            <a:ext cx="2651760" cy="14173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37960" y="3429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h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537960" y="4114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pozorujete lidi na hackathonu při reálném problému.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189720" y="3291840"/>
            <a:ext cx="2651760" cy="14173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0" y="3429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9418320" y="4114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centralizovaný přístup napříč ČR — Hackmania.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4937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 propojuje tuto ukázku s firmou, která hledá — v reálu, v 48 hodinách.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65760" y="6355080"/>
            <a:ext cx="54864" cy="54864"/>
          </a:xfrm>
          <a:prstGeom prst="ellipse">
            <a:avLst/>
          </a:prstGeom>
          <a:solidFill>
            <a:srgbClr val="1E2230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6355080"/>
            <a:ext cx="54864" cy="54864"/>
          </a:xfrm>
          <a:prstGeom prst="ellipse">
            <a:avLst/>
          </a:prstGeom>
          <a:solidFill>
            <a:srgbClr val="1E2230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7824" y="6355080"/>
            <a:ext cx="54864" cy="54864"/>
          </a:xfrm>
          <a:prstGeom prst="ellipse">
            <a:avLst/>
          </a:prstGeom>
          <a:solidFill>
            <a:srgbClr val="1E2230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33856" y="6355080"/>
            <a:ext cx="54864" cy="54864"/>
          </a:xfrm>
          <a:prstGeom prst="ellipse">
            <a:avLst/>
          </a:prstGeom>
          <a:solidFill>
            <a:srgbClr val="1E2230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 JSME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 je portál, kalendář a komunita.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11880" cy="30175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377440"/>
            <a:ext cx="73152" cy="3017520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65176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KATALOG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Hackathony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12+ akcí ročně, 40 škol, napříč celou ČR. Od víkendových sprintů po týdenní konference.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34840" y="2377440"/>
            <a:ext cx="3611880" cy="30175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34840" y="2377440"/>
            <a:ext cx="73152" cy="3017520"/>
          </a:xfrm>
          <a:prstGeom prst="rect">
            <a:avLst/>
          </a:prstGeom>
          <a:solidFill>
            <a:srgbClr val="39F0FF"/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265176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KALENDÁŘ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800600" y="29718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Workshopy &amp; meetupy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800600" y="370332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Vibecoding, AI kamery, robotika, matematika. Menší formáty pro kontinuální kontakt.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321040" y="2377440"/>
            <a:ext cx="3611880" cy="30175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1040" y="2377440"/>
            <a:ext cx="73152" cy="3017520"/>
          </a:xfrm>
          <a:prstGeom prst="rect">
            <a:avLst/>
          </a:prstGeom>
          <a:solidFill>
            <a:srgbClr val="FF3D9A"/>
          </a:solidFill>
          <a:ln w="12700">
            <a:solidFill>
              <a:srgbClr val="FF3D9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0" y="265176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OBSAH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686800" y="29718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&amp; stories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686800" y="370332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Winner showcase, alumni journeys, partner stories. Distribuce přes LinkedIn, newsletter, web.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ČÍSLA KOMUNITY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Rosteme s každým ročníkem.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5349240" cy="173736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46888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spc="-1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2 400+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914400" y="35204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STUDENTŮ V KOMUNITĚ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172200" y="2286000"/>
            <a:ext cx="5349240" cy="173736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37960" y="246888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spc="-1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6537960" y="35204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ZAPOJENÝCH ŠKOL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297680"/>
            <a:ext cx="5349240" cy="173736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48056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spc="-1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12+</a:t>
            </a:r>
            <a:endParaRPr lang="en-US" sz="7200" dirty="0"/>
          </a:p>
        </p:txBody>
      </p:sp>
      <p:sp>
        <p:nvSpPr>
          <p:cNvPr id="12" name="Text 10"/>
          <p:cNvSpPr/>
          <p:nvPr/>
        </p:nvSpPr>
        <p:spPr>
          <a:xfrm>
            <a:off x="914400" y="553212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HACKATHONŮ ROČNĚ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72200" y="4297680"/>
            <a:ext cx="5349240" cy="173736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7960" y="448056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spc="-1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1 200+</a:t>
            </a:r>
            <a:endParaRPr lang="en-US" sz="7200" dirty="0"/>
          </a:p>
        </p:txBody>
      </p:sp>
      <p:sp>
        <p:nvSpPr>
          <p:cNvPr id="15" name="Text 13"/>
          <p:cNvSpPr/>
          <p:nvPr/>
        </p:nvSpPr>
        <p:spPr>
          <a:xfrm>
            <a:off x="6537960" y="553212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ALUMNI V IT SEKTORU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SE ZAPOJIT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Tři cíle, tři cesty.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Vyberte cíl. Balíček seskládáme podle něj.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3611880" cy="365760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7432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15468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914400" y="3886200"/>
            <a:ext cx="914400" cy="27432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114800"/>
            <a:ext cx="2971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batch po akci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recruiting booth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Přímý DM kontakt na finalisty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Post-event recruiting day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34840" y="2468880"/>
            <a:ext cx="3611880" cy="365760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00600" y="27432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800600" y="315468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4800600" y="3886200"/>
            <a:ext cx="914400" cy="27432"/>
          </a:xfrm>
          <a:prstGeom prst="rect">
            <a:avLst/>
          </a:prstGeom>
          <a:solidFill>
            <a:srgbClr val="39F0FF"/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4114800"/>
            <a:ext cx="2971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mentorů na víkend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15min tech talk před akcí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v edukačním portfoliu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 branding u nejšikovnějších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321040" y="2468880"/>
            <a:ext cx="3611880" cy="365760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0" y="27432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686800" y="315468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visibility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8686800" y="3886200"/>
            <a:ext cx="914400" cy="27432"/>
          </a:xfrm>
          <a:prstGeom prst="rect">
            <a:avLst/>
          </a:prstGeom>
          <a:solidFill>
            <a:srgbClr val="FF3D9A"/>
          </a:solidFill>
          <a:ln w="12700">
            <a:solidFill>
              <a:srgbClr val="FF3D9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0" y="4114800"/>
            <a:ext cx="2971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na webu, tričkách, materiálech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z akce v PR a recap postu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 co-post o partnerství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Dlouhodobá narativní stopa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VZNIKÁ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Projekty, které se zapsaly do historie.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Vítězové Hackmania Praha 2025.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3611880" cy="34747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2834640"/>
            <a:ext cx="1188720" cy="320040"/>
          </a:xfrm>
          <a:prstGeom prst="rect">
            <a:avLst/>
          </a:prstGeom>
          <a:solidFill>
            <a:srgbClr val="B4FF39">
              <a:alpha val="20000"/>
            </a:srgbClr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8346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4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MÍSTO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1440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navigátor pro nevidomé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14400" y="42519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Tým NeuroNavi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47548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Multimodální AI asistent, který nevidomým popisuje scénu a vede je v prostoru.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434840" y="2468880"/>
            <a:ext cx="3611880" cy="34747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2834640"/>
            <a:ext cx="1188720" cy="320040"/>
          </a:xfrm>
          <a:prstGeom prst="rect">
            <a:avLst/>
          </a:prstGeom>
          <a:solidFill>
            <a:srgbClr val="39F0FF">
              <a:alpha val="20000"/>
            </a:srgbClr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346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4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MÍSTO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0060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 review pro školy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00600" y="42519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Tým Codecast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00600" y="47548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Collaborative editor s LLM code reviewem navrženým speciálně pro výuku algoritmizace.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321040" y="2468880"/>
            <a:ext cx="3611880" cy="34747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686800" y="2834640"/>
            <a:ext cx="1188720" cy="320040"/>
          </a:xfrm>
          <a:prstGeom prst="rect">
            <a:avLst/>
          </a:prstGeom>
          <a:solidFill>
            <a:srgbClr val="FF3D9A">
              <a:alpha val="20000"/>
            </a:srgbClr>
          </a:solidFill>
          <a:ln w="12700">
            <a:solidFill>
              <a:srgbClr val="FF3D9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0" y="28346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4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MÍSTO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686800" y="33375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pro městskou správu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686800" y="42519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Tým Ekodata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686800" y="475488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Otevřená data měst agregovaná do dashboardu s AI komentářem odchylek.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4572000" y="-2743200"/>
            <a:ext cx="10972800" cy="10972800"/>
          </a:xfrm>
          <a:prstGeom prst="ellipse">
            <a:avLst/>
          </a:prstGeom>
          <a:solidFill>
            <a:srgbClr val="B4FF39">
              <a:alpha val="8000"/>
            </a:srgbClr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34095" y="2286000"/>
            <a:ext cx="9144000" cy="9144000"/>
          </a:xfrm>
          <a:prstGeom prst="ellipse">
            <a:avLst/>
          </a:prstGeom>
          <a:solidFill>
            <a:srgbClr val="39F0FF">
              <a:alpha val="6000"/>
            </a:srgbClr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731520"/>
            <a:ext cx="1828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endParaRPr lang="en-US" sz="22000" dirty="0"/>
          </a:p>
        </p:txBody>
      </p:sp>
      <p:sp>
        <p:nvSpPr>
          <p:cNvPr id="5" name="Text 3"/>
          <p:cNvSpPr/>
          <p:nvPr/>
        </p:nvSpPr>
        <p:spPr>
          <a:xfrm>
            <a:off x="1371600" y="1920240"/>
            <a:ext cx="94484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jednoho hackathonu jsme převzali dva juniorní inženýry. ROI partnerství jsme splatili hned první měsíc.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1371600" y="5120640"/>
            <a:ext cx="731520" cy="36576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0" y="5257800"/>
            <a:ext cx="94484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 Zelený</a:t>
            </a:r>
            <a:pPr indent="0" marL="0">
              <a:buNone/>
            </a:pPr>
            <a:r>
              <a:rPr lang="en-US" sz="14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VP Engineering, Seznam.cz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BALÍČKY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Tři úrovně podle cíle a rozpočtu.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611880" cy="429768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4688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A8B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Podporovatel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14400" y="33375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– 50 tis. Kč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914400" y="3886200"/>
            <a:ext cx="914400" cy="27432"/>
          </a:xfrm>
          <a:prstGeom prst="rect">
            <a:avLst/>
          </a:prstGeom>
          <a:solidFill>
            <a:srgbClr val="A8B0C0"/>
          </a:solidFill>
          <a:ln w="12700">
            <a:solidFill>
              <a:srgbClr val="A8B0C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6908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✓"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na webu a materiálech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stand na místě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In-kind (catering, swag, credits)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z akce v recap postu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2103120"/>
            <a:ext cx="3611880" cy="4297680"/>
          </a:xfrm>
          <a:prstGeom prst="rect">
            <a:avLst/>
          </a:prstGeom>
          <a:solidFill>
            <a:srgbClr val="0B0D14"/>
          </a:solidFill>
          <a:ln w="25400">
            <a:solidFill>
              <a:srgbClr val="B4FF3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00600" y="1938528"/>
            <a:ext cx="1828800" cy="329184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00600" y="193852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300" kern="0" dirty="0">
                <a:solidFill>
                  <a:srgbClr val="0506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NEJOBLÍBENĚJŠÍ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800600" y="24688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800600" y="27889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 partner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00600" y="33375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– 150 tis. Kč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800600" y="3886200"/>
            <a:ext cx="914400" cy="27432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00600" y="406908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✓"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 ze Silver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 mentor na víkend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15min tech talk před akcí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 booth s vlastní identitou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 co-post o spolupráci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321040" y="2103120"/>
            <a:ext cx="3611880" cy="429768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0" y="24688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5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PLATINUM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686800" y="27889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Titulní partner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686800" y="33375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tis. Kč +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8686800" y="3886200"/>
            <a:ext cx="914400" cy="27432"/>
          </a:xfrm>
          <a:prstGeom prst="rect">
            <a:avLst/>
          </a:prstGeom>
          <a:solidFill>
            <a:srgbClr val="39F0FF"/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0" y="406908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27000" indent="-127000">
              <a:spcAft>
                <a:spcPts val="400"/>
              </a:spcAft>
              <a:buSzPct val="100000"/>
              <a:buChar char="✓"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 z Gold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Titulní pozice na webu, tričkách, PR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Vlastní kategorie ceny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Keynote slot v opening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 na top 10 finalistů</a:t>
            </a:r>
            <a:endParaRPr lang="en-US" sz="11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Post-event recruiting day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48640" y="59436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Ceny jsou orientační. Finální nastavení podle počtu akcí, regionu a délky spolupráce.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SIGNÁLY DŮVĚRY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Neprodáváme sliby.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Máme čísla, tisk a akademické vazby.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2651760" cy="283464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3154680"/>
            <a:ext cx="457200" cy="457200"/>
          </a:xfrm>
          <a:prstGeom prst="ellipse">
            <a:avLst/>
          </a:prstGeom>
          <a:solidFill>
            <a:srgbClr val="0A66C2">
              <a:alpha val="20000"/>
            </a:srgbClr>
          </a:solidFill>
          <a:ln w="12700">
            <a:solidFill>
              <a:srgbClr val="0A66C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0A6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68680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2 400+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68680" y="48920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Aktivní feed s recap posty a partner stories.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429000" y="2834640"/>
            <a:ext cx="2651760" cy="283464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49040" y="3154680"/>
            <a:ext cx="457200" cy="457200"/>
          </a:xfrm>
          <a:prstGeom prst="ellipse">
            <a:avLst/>
          </a:prstGeom>
          <a:solidFill>
            <a:srgbClr val="FF3D9A">
              <a:alpha val="20000"/>
            </a:srgbClr>
          </a:solidFill>
          <a:ln w="12700">
            <a:solidFill>
              <a:srgbClr val="FF3D9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74904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PRESS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749040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Lupa · Zdroják · HN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749040" y="48920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Pravidelná přítomnost v českém tech tisku.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09360" y="2834640"/>
            <a:ext cx="2651760" cy="283464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29400" y="3154680"/>
            <a:ext cx="457200" cy="457200"/>
          </a:xfrm>
          <a:prstGeom prst="ellipse">
            <a:avLst/>
          </a:prstGeom>
          <a:solidFill>
            <a:srgbClr val="B4FF39">
              <a:alpha val="20000"/>
            </a:srgbClr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UNIVERZITNÍCH PARTNERSTVÍ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629400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629400" y="48920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ČVUT, MFF UK, VUT, MU, VŠB, ZČU a další.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189720" y="2834640"/>
            <a:ext cx="2651760" cy="283464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9760" y="3154680"/>
            <a:ext cx="457200" cy="457200"/>
          </a:xfrm>
          <a:prstGeom prst="ellipse">
            <a:avLst/>
          </a:prstGeom>
          <a:solidFill>
            <a:srgbClr val="39F0FF">
              <a:alpha val="20000"/>
            </a:srgbClr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50976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ALUMNI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509760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1 200+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9509760" y="48920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Applifting, Seznam, Braiins, Y Combinator.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KALENDÁŘ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Rok plný akcí, které potřebují partnera.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11094415" cy="137160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194560"/>
            <a:ext cx="91440" cy="1371600"/>
          </a:xfrm>
          <a:prstGeom prst="rect">
            <a:avLst/>
          </a:prstGeom>
          <a:solidFill>
            <a:srgbClr val="B4FF39"/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377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KVĚTEN 2026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 Praha 2026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68680" y="315468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Národní technická knihovna · 200 účastníků · 42 týmů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749040"/>
            <a:ext cx="11094415" cy="100584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3749040"/>
            <a:ext cx="91440" cy="1005840"/>
          </a:xfrm>
          <a:prstGeom prst="rect">
            <a:avLst/>
          </a:prstGeom>
          <a:solidFill>
            <a:srgbClr val="39F0FF"/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3931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39F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ČERVEN 2026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68680" y="42062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Brno Robotika Jam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68680" y="4462272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VUT · 80 účastníků · AI kamery &amp; roboti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11094415" cy="137160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" y="4937760"/>
            <a:ext cx="91440" cy="1371600"/>
          </a:xfrm>
          <a:prstGeom prst="rect">
            <a:avLst/>
          </a:prstGeom>
          <a:solidFill>
            <a:srgbClr val="FF3D9A"/>
          </a:solidFill>
          <a:ln w="12700">
            <a:solidFill>
              <a:srgbClr val="FF3D9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5120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F3D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ŘÍJEN 2026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539496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 Summit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68680" y="589788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Karlín · 600 účastníků · 12 řečníků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6583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+ 8 menších workshopů, meetupů a přednášek v regionech.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6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05295" y="-2743200"/>
            <a:ext cx="9144000" cy="9144000"/>
          </a:xfrm>
          <a:prstGeom prst="ellipse">
            <a:avLst/>
          </a:prstGeom>
          <a:solidFill>
            <a:srgbClr val="B4FF39">
              <a:alpha val="10000"/>
            </a:srgbClr>
          </a:solidFill>
          <a:ln w="12700">
            <a:solidFill>
              <a:srgbClr val="B4FF3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2743200" y="3200400"/>
            <a:ext cx="7315200" cy="7315200"/>
          </a:xfrm>
          <a:prstGeom prst="ellipse">
            <a:avLst/>
          </a:prstGeom>
          <a:solidFill>
            <a:srgbClr val="39F0FF">
              <a:alpha val="6000"/>
            </a:srgbClr>
          </a:solidFill>
          <a:ln w="12700">
            <a:solidFill>
              <a:srgbClr val="39F0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POJĎME SI O TOM POPOVÍDAT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minut online.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548640" y="2148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i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PDF drama, bez closerů.</a:t>
            </a:r>
            <a:endParaRPr lang="en-US" sz="5000" dirty="0"/>
          </a:p>
        </p:txBody>
      </p:sp>
      <p:sp>
        <p:nvSpPr>
          <p:cNvPr id="7" name="Shape 5"/>
          <p:cNvSpPr/>
          <p:nvPr/>
        </p:nvSpPr>
        <p:spPr>
          <a:xfrm>
            <a:off x="548640" y="3840480"/>
            <a:ext cx="11094415" cy="2103120"/>
          </a:xfrm>
          <a:prstGeom prst="rect">
            <a:avLst/>
          </a:prstGeom>
          <a:solidFill>
            <a:srgbClr val="0B0D14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11480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4434840"/>
            <a:ext cx="33323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partneri@hackmania.cz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338218" y="411480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338218" y="4434840"/>
            <a:ext cx="33323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hackmania.cz/pro-firmy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853477" y="411480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853477" y="4434840"/>
            <a:ext cx="33323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linkedin.com/company/hackmania-cz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22960" y="5440680"/>
            <a:ext cx="10545775" cy="36576"/>
          </a:xfrm>
          <a:prstGeom prst="rect">
            <a:avLst/>
          </a:prstGeom>
          <a:solidFill>
            <a:srgbClr val="1E2230"/>
          </a:solidFill>
          <a:ln w="12700">
            <a:solidFill>
              <a:srgbClr val="1E22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532120"/>
            <a:ext cx="10545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Ozveme se do 48 hodin s návrhem packagu, kalendářem, nebo upřímným ne.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6309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hackmania</a:t>
            </a:r>
            <a:pPr indent="0" marL="0">
              <a:buNone/>
            </a:pPr>
            <a:r>
              <a:rPr lang="en-US" sz="1100" b="1" dirty="0">
                <a:solidFill>
                  <a:srgbClr val="B4FF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.cz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Hackmania × vaše firma — Partner Deck 2026</dc:title>
  <dc:subject>PptxGenJS Presentation</dc:subject>
  <dc:creator>Hackmania z.s.</dc:creator>
  <cp:lastModifiedBy>Hackmania z.s.</cp:lastModifiedBy>
  <cp:revision>1</cp:revision>
  <dcterms:created xsi:type="dcterms:W3CDTF">2026-04-19T13:52:22Z</dcterms:created>
  <dcterms:modified xsi:type="dcterms:W3CDTF">2026-04-19T13:52:22Z</dcterms:modified>
</cp:coreProperties>
</file>